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7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8.xml" ContentType="application/vnd.openxmlformats-officedocument.theme+xml"/>
  <Override PartName="/ppt/slideLayouts/slideLayout30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4"/>
  </p:notesMasterIdLst>
  <p:handoutMasterIdLst>
    <p:handoutMasterId r:id="rId25"/>
  </p:handoutMasterIdLst>
  <p:sldIdLst>
    <p:sldId id="259" r:id="rId10"/>
    <p:sldId id="262" r:id="rId11"/>
    <p:sldId id="263" r:id="rId12"/>
    <p:sldId id="264" r:id="rId13"/>
    <p:sldId id="265" r:id="rId14"/>
    <p:sldId id="266" r:id="rId15"/>
    <p:sldId id="267" r:id="rId16"/>
    <p:sldId id="270" r:id="rId17"/>
    <p:sldId id="271" r:id="rId18"/>
    <p:sldId id="269" r:id="rId19"/>
    <p:sldId id="268" r:id="rId20"/>
    <p:sldId id="274" r:id="rId21"/>
    <p:sldId id="276" r:id="rId22"/>
    <p:sldId id="25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1" autoAdjust="0"/>
    <p:restoredTop sz="50000" autoAdjust="0"/>
  </p:normalViewPr>
  <p:slideViewPr>
    <p:cSldViewPr snapToGrid="0">
      <p:cViewPr>
        <p:scale>
          <a:sx n="114" d="100"/>
          <a:sy n="114" d="100"/>
        </p:scale>
        <p:origin x="1448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5/1/18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3.jpg>
</file>

<file path=ppt/media/image14.jpg>
</file>

<file path=ppt/media/image15.jpg>
</file>

<file path=ppt/media/image16.png>
</file>

<file path=ppt/media/image17.png>
</file>

<file path=ppt/media/image19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tiff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emf"/><Relationship Id="rId3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2.emf"/><Relationship Id="rId3" Type="http://schemas.openxmlformats.org/officeDocument/2006/relationships/image" Target="../media/image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6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7.png"/><Relationship Id="rId3" Type="http://schemas.openxmlformats.org/officeDocument/2006/relationships/image" Target="../media/image18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 1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 smtClean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Insert Quote Attribution Here</a:t>
            </a:r>
            <a:endParaRPr lang="en-US" dirty="0"/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1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2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 Name Here</a:t>
            </a:r>
            <a:br>
              <a:rPr lang="en-US" dirty="0" smtClean="0"/>
            </a:br>
            <a:r>
              <a:rPr lang="en-US" dirty="0" smtClean="0"/>
              <a:t>Email Here</a:t>
            </a:r>
            <a:br>
              <a:rPr lang="en-US" dirty="0" smtClean="0"/>
            </a:br>
            <a:r>
              <a:rPr lang="en-US" dirty="0" smtClean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8517481" y="6449011"/>
            <a:ext cx="476623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3619501"/>
            <a:ext cx="9144000" cy="2787571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2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80811" y="2392949"/>
            <a:ext cx="8474945" cy="109955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900"/>
              </a:spcAft>
              <a:buFontTx/>
              <a:buNone/>
              <a:defRPr sz="1200" b="0" i="0">
                <a:latin typeface="Arial"/>
                <a:cs typeface="Arial"/>
              </a:defRPr>
            </a:lvl1pPr>
            <a:lvl2pPr marL="342892" indent="0">
              <a:spcBef>
                <a:spcPts val="0"/>
              </a:spcBef>
              <a:spcAft>
                <a:spcPts val="900"/>
              </a:spcAft>
              <a:buFontTx/>
              <a:buNone/>
              <a:defRPr sz="1200" b="0" i="0">
                <a:latin typeface="Arial"/>
                <a:cs typeface="Arial"/>
              </a:defRPr>
            </a:lvl2pPr>
            <a:lvl3pPr marL="685783" indent="0">
              <a:spcBef>
                <a:spcPts val="0"/>
              </a:spcBef>
              <a:spcAft>
                <a:spcPts val="900"/>
              </a:spcAft>
              <a:buFontTx/>
              <a:buNone/>
              <a:defRPr sz="1050" b="0" i="0" baseline="0">
                <a:latin typeface="Arial"/>
                <a:cs typeface="Arial"/>
              </a:defRPr>
            </a:lvl3pPr>
            <a:lvl4pPr marL="1028675" indent="0">
              <a:spcBef>
                <a:spcPts val="0"/>
              </a:spcBef>
              <a:spcAft>
                <a:spcPts val="900"/>
              </a:spcAft>
              <a:buFontTx/>
              <a:buNone/>
              <a:defRPr sz="900" b="0" i="0" baseline="0">
                <a:latin typeface="Arial"/>
                <a:cs typeface="Arial"/>
              </a:defRPr>
            </a:lvl4pPr>
            <a:lvl5pPr marL="1371566" indent="0">
              <a:spcBef>
                <a:spcPts val="0"/>
              </a:spcBef>
              <a:spcAft>
                <a:spcPts val="900"/>
              </a:spcAft>
              <a:buFontTx/>
              <a:buNone/>
              <a:defRPr sz="75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89" y="458432"/>
            <a:ext cx="2510640" cy="13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1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theme" Target="../theme/theme2.xml"/><Relationship Id="rId8" Type="http://schemas.openxmlformats.org/officeDocument/2006/relationships/image" Target="../media/image12.emf"/><Relationship Id="rId9" Type="http://schemas.openxmlformats.org/officeDocument/2006/relationships/image" Target="../media/image2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9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theme" Target="../theme/theme7.xml"/><Relationship Id="rId5" Type="http://schemas.openxmlformats.org/officeDocument/2006/relationships/image" Target="../media/image12.emf"/><Relationship Id="rId6" Type="http://schemas.openxmlformats.org/officeDocument/2006/relationships/image" Target="../media/image2.emf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5" Type="http://schemas.openxmlformats.org/officeDocument/2006/relationships/theme" Target="../theme/theme8.xml"/><Relationship Id="rId6" Type="http://schemas.openxmlformats.org/officeDocument/2006/relationships/image" Target="../media/image12.em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803" r:id="rId2"/>
    <p:sldLayoutId id="2147483804" r:id="rId3"/>
    <p:sldLayoutId id="2147483805" r:id="rId4"/>
    <p:sldLayoutId id="2147483773" r:id="rId5"/>
    <p:sldLayoutId id="2147483771" r:id="rId6"/>
    <p:sldLayoutId id="2147483799" r:id="rId7"/>
    <p:sldLayoutId id="2147483764" r:id="rId8"/>
    <p:sldLayoutId id="2147483806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7.png"/><Relationship Id="rId3" Type="http://schemas.openxmlformats.org/officeDocument/2006/relationships/image" Target="../media/image27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34528" y="2634377"/>
            <a:ext cx="8474945" cy="824665"/>
          </a:xfrm>
        </p:spPr>
        <p:txBody>
          <a:bodyPr/>
          <a:lstStyle/>
          <a:p>
            <a:r>
              <a:rPr lang="en-US" dirty="0" smtClean="0"/>
              <a:t>Professor C. Lee</a:t>
            </a:r>
            <a:endParaRPr lang="en-US" dirty="0"/>
          </a:p>
          <a:p>
            <a:r>
              <a:rPr lang="en-US" dirty="0"/>
              <a:t>Students: </a:t>
            </a:r>
            <a:r>
              <a:rPr lang="en-US" dirty="0" smtClean="0"/>
              <a:t>Gao </a:t>
            </a:r>
            <a:r>
              <a:rPr lang="en-US" dirty="0" err="1" smtClean="0"/>
              <a:t>Shihuan</a:t>
            </a:r>
            <a:r>
              <a:rPr lang="en-US" dirty="0" smtClean="0"/>
              <a:t>, Sharma </a:t>
            </a:r>
            <a:r>
              <a:rPr lang="en-US" dirty="0" err="1" smtClean="0"/>
              <a:t>Abhay</a:t>
            </a:r>
            <a:r>
              <a:rPr lang="en-US" dirty="0" smtClean="0"/>
              <a:t> &amp;</a:t>
            </a:r>
            <a:r>
              <a:rPr lang="en-US" dirty="0"/>
              <a:t> </a:t>
            </a:r>
            <a:r>
              <a:rPr lang="en-US" dirty="0" err="1"/>
              <a:t>Presberg</a:t>
            </a:r>
            <a:r>
              <a:rPr lang="en-US" dirty="0"/>
              <a:t> Raphael</a:t>
            </a:r>
          </a:p>
          <a:p>
            <a:r>
              <a:rPr lang="en-US" dirty="0"/>
              <a:t>Date: </a:t>
            </a:r>
            <a:r>
              <a:rPr lang="en-US" dirty="0" smtClean="0"/>
              <a:t>05/01/2018</a:t>
            </a:r>
            <a:endParaRPr lang="en-US" dirty="0"/>
          </a:p>
        </p:txBody>
      </p:sp>
      <p:pic>
        <p:nvPicPr>
          <p:cNvPr id="5" name="Picture Placeholder 4" descr="financial_engineering-224751073.jp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ZoneTexte 5"/>
          <p:cNvSpPr txBox="1"/>
          <p:nvPr/>
        </p:nvSpPr>
        <p:spPr>
          <a:xfrm>
            <a:off x="4691539" y="1292382"/>
            <a:ext cx="282282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Experimental Design</a:t>
            </a:r>
          </a:p>
          <a:p>
            <a:pPr algn="ctr"/>
            <a:r>
              <a:rPr lang="en-US" sz="2400" b="1" dirty="0"/>
              <a:t>BIA 654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000" b="1" dirty="0" smtClean="0"/>
              <a:t>Hoboken Housing Price</a:t>
            </a:r>
            <a:endParaRPr lang="en-US" sz="2000" b="1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687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Estimates</a:t>
            </a:r>
            <a:endParaRPr lang="en-US" dirty="0"/>
          </a:p>
        </p:txBody>
      </p:sp>
      <p:pic>
        <p:nvPicPr>
          <p:cNvPr id="7170" name="Picture 2" descr="https://lh6.googleusercontent.com/3zpOKh5IrzSRPNLbkj_CexwHbzj40ZNWCHsx8LPTeMxl12GuvsE4sM77rjhbnYuSl_FmD8n-c2s4vesJku81fTSR2JLy5tHB2rVEK6xFNt0Drt6QwlRs6ampIuPk5rdP_sDnXsFqet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1" y="1466050"/>
            <a:ext cx="5780833" cy="270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3" y="1006103"/>
            <a:ext cx="8691562" cy="408060"/>
          </a:xfrm>
        </p:spPr>
        <p:txBody>
          <a:bodyPr/>
          <a:lstStyle/>
          <a:p>
            <a:r>
              <a:rPr lang="en-US" b="1" dirty="0" smtClean="0"/>
              <a:t>Significant effects</a:t>
            </a:r>
            <a:endParaRPr lang="en-US" b="1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2" y="4305471"/>
            <a:ext cx="4166568" cy="408060"/>
          </a:xfrm>
        </p:spPr>
        <p:txBody>
          <a:bodyPr/>
          <a:lstStyle/>
          <a:p>
            <a:r>
              <a:rPr lang="en-US" b="1" dirty="0" smtClean="0"/>
              <a:t>Regression Equation</a:t>
            </a:r>
            <a:endParaRPr 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ZoneTexte 8"/>
              <p:cNvSpPr txBox="1"/>
              <p:nvPr/>
            </p:nvSpPr>
            <p:spPr>
              <a:xfrm>
                <a:off x="227011" y="5496644"/>
                <a:ext cx="45457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charset="0"/>
                        </a:rPr>
                        <m:t>𝑦</m:t>
                      </m:r>
                      <m:r>
                        <a:rPr lang="fr-FR" b="0" i="1" smtClean="0">
                          <a:latin typeface="Cambria Math" charset="0"/>
                        </a:rPr>
                        <m:t>=174.7 −26.2</m:t>
                      </m:r>
                      <m:d>
                        <m:dPr>
                          <m:ctrlPr>
                            <a:rPr lang="fr-F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charset="0"/>
                            </a:rPr>
                            <m:t>𝐴</m:t>
                          </m:r>
                        </m:e>
                      </m:d>
                      <m:r>
                        <a:rPr lang="fr-FR" b="0" i="1" smtClean="0">
                          <a:latin typeface="Cambria Math" charset="0"/>
                        </a:rPr>
                        <m:t>+20.03</m:t>
                      </m:r>
                      <m:d>
                        <m:dPr>
                          <m:ctrlPr>
                            <a:rPr lang="fr-F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charset="0"/>
                            </a:rPr>
                            <m:t>𝐶</m:t>
                          </m:r>
                        </m:e>
                      </m:d>
                      <m:r>
                        <a:rPr lang="fr-FR" b="0" i="1" smtClean="0">
                          <a:latin typeface="Cambria Math" charset="0"/>
                        </a:rPr>
                        <m:t>−17.9</m:t>
                      </m:r>
                      <m:d>
                        <m:dPr>
                          <m:ctrlPr>
                            <a:rPr lang="fr-F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charset="0"/>
                            </a:rPr>
                            <m:t>𝐷</m:t>
                          </m:r>
                        </m:e>
                      </m:d>
                    </m:oMath>
                  </m:oMathPara>
                </a14:m>
                <a:endParaRPr lang="fr-FR" b="0" i="1" dirty="0" smtClean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charset="0"/>
                        </a:rPr>
                        <m:t>−10.8</m:t>
                      </m:r>
                      <m:d>
                        <m:dPr>
                          <m:ctrlPr>
                            <a:rPr lang="fr-FR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charset="0"/>
                            </a:rPr>
                            <m:t>𝐶𝐷</m:t>
                          </m:r>
                        </m:e>
                      </m:d>
                      <m:r>
                        <a:rPr lang="fr-FR" b="0" i="1" smtClean="0">
                          <a:latin typeface="Cambria Math" charset="0"/>
                        </a:rPr>
                        <m:t>+7.3(</m:t>
                      </m:r>
                      <m:r>
                        <a:rPr lang="fr-FR" b="0" i="1" smtClean="0">
                          <a:latin typeface="Cambria Math" charset="0"/>
                        </a:rPr>
                        <m:t>𝐵𝐶𝐷</m:t>
                      </m:r>
                      <m:r>
                        <a:rPr lang="fr-FR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>
          <p:sp>
            <p:nvSpPr>
              <p:cNvPr id="9" name="ZoneTexte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011" y="5496644"/>
                <a:ext cx="4545711" cy="646331"/>
              </a:xfrm>
              <a:prstGeom prst="rect">
                <a:avLst/>
              </a:prstGeom>
              <a:blipFill rotWithShape="0">
                <a:blip r:embed="rId3"/>
                <a:stretch>
                  <a:fillRect t="-54717" b="-2735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ZoneTexte 9"/>
          <p:cNvSpPr txBox="1"/>
          <p:nvPr/>
        </p:nvSpPr>
        <p:spPr>
          <a:xfrm>
            <a:off x="6269400" y="1787933"/>
            <a:ext cx="25219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will only use the estimate of our significant effects to build the regression equation.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227012" y="4850313"/>
            <a:ext cx="3363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Reminder: our significant effects are A, C, D, CD, </a:t>
            </a:r>
            <a:r>
              <a:rPr lang="en-US" i="1" dirty="0" smtClean="0"/>
              <a:t> and BCD</a:t>
            </a:r>
            <a:endParaRPr lang="en-US" i="1" dirty="0"/>
          </a:p>
        </p:txBody>
      </p:sp>
      <p:pic>
        <p:nvPicPr>
          <p:cNvPr id="12" name="Picture 2" descr="https://lh5.googleusercontent.com/CcGl7a3NlWrfct3-bS1kp8Ma9gzrOGAnBBjbr96i9lQJtRPFWa3UWXTdxOzUIJ_r0EvB2Rx7fBkxxrUkJTW3q6kr5U4rXFzVEVFUK77bnzRL36-Phm2RawegEqvhHLmp6WfO3xJLEP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7432" y="4798819"/>
            <a:ext cx="3882262" cy="139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4977432" y="4305471"/>
            <a:ext cx="4166568" cy="408060"/>
          </a:xfrm>
        </p:spPr>
        <p:txBody>
          <a:bodyPr/>
          <a:lstStyle/>
          <a:p>
            <a:r>
              <a:rPr lang="en-US" b="1" dirty="0" smtClean="0"/>
              <a:t>ANOVA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3583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Effects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b="1" dirty="0" smtClean="0"/>
              <a:t>Global</a:t>
            </a:r>
            <a:endParaRPr lang="fr-FR" b="1" dirty="0"/>
          </a:p>
        </p:txBody>
      </p:sp>
      <p:pic>
        <p:nvPicPr>
          <p:cNvPr id="6146" name="Picture 2" descr="https://lh4.googleusercontent.com/tXGDlQimTewLTn15fY1wpXqXK2lQO9edZV3D6WEzMEKmMaGwUdiWYArEkeI44y7DFm0eve2OFYZDdmcgcFeWmautfWh7wLIaxGbt4UM4Z7_c66cQ_3BtFlVx4lDA_TJlEhZDjDdQBg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683" y="418353"/>
            <a:ext cx="3984234" cy="302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texte 4"/>
          <p:cNvSpPr txBox="1">
            <a:spLocks/>
          </p:cNvSpPr>
          <p:nvPr/>
        </p:nvSpPr>
        <p:spPr>
          <a:xfrm>
            <a:off x="227013" y="3445060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 algn="l" defTabSz="457200" rtl="0" eaLnBrk="1" latinLnBrk="0" hangingPunct="1">
              <a:spcBef>
                <a:spcPts val="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err="1" smtClean="0"/>
              <a:t>Example</a:t>
            </a:r>
            <a:r>
              <a:rPr lang="fr-FR" b="1" dirty="0" smtClean="0"/>
              <a:t>: Interaction </a:t>
            </a:r>
            <a:r>
              <a:rPr lang="fr-FR" b="1" dirty="0" smtClean="0"/>
              <a:t>plot </a:t>
            </a:r>
            <a:r>
              <a:rPr lang="fr-FR" b="1" dirty="0" err="1" smtClean="0"/>
              <a:t>between</a:t>
            </a:r>
            <a:r>
              <a:rPr lang="fr-FR" b="1" dirty="0" smtClean="0"/>
              <a:t> B and C </a:t>
            </a:r>
            <a:endParaRPr lang="fr-FR" b="1" dirty="0"/>
          </a:p>
        </p:txBody>
      </p:sp>
      <p:sp>
        <p:nvSpPr>
          <p:cNvPr id="9" name="Espace réservé du texte 1"/>
          <p:cNvSpPr txBox="1">
            <a:spLocks/>
          </p:cNvSpPr>
          <p:nvPr/>
        </p:nvSpPr>
        <p:spPr>
          <a:xfrm>
            <a:off x="4973524" y="4089592"/>
            <a:ext cx="4170476" cy="2041605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Houses are the most expensive when they have been built before 1970 and when they are in a good neighborhood</a:t>
            </a:r>
          </a:p>
          <a:p>
            <a:r>
              <a:rPr lang="en-US" dirty="0" smtClean="0"/>
              <a:t>Houses are the less expensive when they have been built before 1970 and when </a:t>
            </a:r>
            <a:r>
              <a:rPr lang="en-US" dirty="0"/>
              <a:t>t</a:t>
            </a:r>
            <a:r>
              <a:rPr lang="en-US" dirty="0" smtClean="0"/>
              <a:t>hey are far from a main road</a:t>
            </a:r>
            <a:endParaRPr lang="en-US" dirty="0" smtClean="0"/>
          </a:p>
        </p:txBody>
      </p:sp>
      <p:sp>
        <p:nvSpPr>
          <p:cNvPr id="10" name="ZoneTexte 9"/>
          <p:cNvSpPr txBox="1"/>
          <p:nvPr/>
        </p:nvSpPr>
        <p:spPr>
          <a:xfrm>
            <a:off x="227013" y="1586414"/>
            <a:ext cx="2419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Here is our interaction plots between  our factors A, B, C and D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3853120"/>
            <a:ext cx="4411894" cy="251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4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Analysis</a:t>
            </a:r>
            <a:endParaRPr lang="en-US" dirty="0"/>
          </a:p>
        </p:txBody>
      </p:sp>
      <p:pic>
        <p:nvPicPr>
          <p:cNvPr id="11266" name="Picture 2" descr="https://lh5.googleusercontent.com/khZunRa1RG5xLdRWr2BdGeVUSNsXxQZ32RQNsaUSw6Ebfub1bDhJYN5-qSlMoWceNieX4ZI3XZprImdlkApYu1HIbfzREfSXH8Pq6KG2XmNaVa-RNBA2Pj7KTtDgVyGcOMqHzklkW7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16" y="3826492"/>
            <a:ext cx="5206903" cy="201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https://lh3.googleusercontent.com/5PTe-Pgyk7zI86vxxu6fdvjxtV9g7M52rdZWHWRU9yUAEMt0EwlwhTbCUKy7YVYfUYlzMQfialYH7nMI-8xT7Ty9oQLHG_0fjykqVKM0WZ4Wd_AJY89c1nyjcOAaJLvGr5woh_ISwQ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759" y="971262"/>
            <a:ext cx="4966015" cy="218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27013" y="1466050"/>
            <a:ext cx="28871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Arial" charset="0"/>
              </a:rPr>
              <a:t>It is a form of a Student's t-statistic, with the estimate of error varying between points.</a:t>
            </a:r>
            <a:endParaRPr lang="en-US" b="0" i="0" dirty="0">
              <a:effectLst/>
              <a:latin typeface="Arial" charset="0"/>
            </a:endParaRP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3" y="1006103"/>
            <a:ext cx="3508646" cy="408060"/>
          </a:xfrm>
        </p:spPr>
        <p:txBody>
          <a:bodyPr/>
          <a:lstStyle/>
          <a:p>
            <a:r>
              <a:rPr lang="en-US" b="1" dirty="0" err="1" smtClean="0"/>
              <a:t>Studentized</a:t>
            </a:r>
            <a:r>
              <a:rPr lang="en-US" b="1" dirty="0" smtClean="0"/>
              <a:t> Residuals</a:t>
            </a:r>
            <a:endParaRPr lang="en-US" b="1" dirty="0"/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1516" y="3288205"/>
            <a:ext cx="5839250" cy="408060"/>
          </a:xfrm>
        </p:spPr>
        <p:txBody>
          <a:bodyPr/>
          <a:lstStyle/>
          <a:p>
            <a:r>
              <a:rPr lang="en-US" b="1" dirty="0" smtClean="0"/>
              <a:t>Residuals response by predicted response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0378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227013" y="1103971"/>
            <a:ext cx="4242014" cy="4989922"/>
          </a:xfrm>
        </p:spPr>
        <p:txBody>
          <a:bodyPr/>
          <a:lstStyle/>
          <a:p>
            <a:r>
              <a:rPr lang="en-US" dirty="0" smtClean="0"/>
              <a:t>The top 3 </a:t>
            </a:r>
            <a:r>
              <a:rPr lang="en-US" dirty="0" err="1" smtClean="0"/>
              <a:t>signifiant</a:t>
            </a:r>
            <a:r>
              <a:rPr lang="en-US" dirty="0" smtClean="0"/>
              <a:t> affects are the size of the house, </a:t>
            </a:r>
            <a:r>
              <a:rPr lang="en-US" dirty="0" err="1" smtClean="0"/>
              <a:t>convenienced</a:t>
            </a:r>
            <a:r>
              <a:rPr lang="en-US" dirty="0" smtClean="0"/>
              <a:t> to the main road and the heating condition of the house.</a:t>
            </a:r>
          </a:p>
          <a:p>
            <a:r>
              <a:rPr lang="en-US" dirty="0" smtClean="0"/>
              <a:t>Surprisingly in Hoboken, looking for a satisfied lot size </a:t>
            </a:r>
            <a:r>
              <a:rPr lang="en-US" smtClean="0"/>
              <a:t>house </a:t>
            </a:r>
            <a:r>
              <a:rPr lang="en-US" smtClean="0"/>
              <a:t>cost a </a:t>
            </a:r>
            <a:r>
              <a:rPr lang="en-US" dirty="0" smtClean="0"/>
              <a:t>less than other housing conditions.</a:t>
            </a:r>
          </a:p>
          <a:p>
            <a:r>
              <a:rPr lang="en-US" dirty="0" smtClean="0"/>
              <a:t>If one have limited financial ability and willing to buy a house in Hoboken. He can still looking for </a:t>
            </a:r>
            <a:r>
              <a:rPr lang="en-US" dirty="0" smtClean="0"/>
              <a:t>a brand </a:t>
            </a:r>
            <a:r>
              <a:rPr lang="en-US" dirty="0" smtClean="0"/>
              <a:t>new building but lies on somewhere that far away from city center.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92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Professor C. Lee</a:t>
            </a:r>
            <a:endParaRPr lang="en-US" dirty="0"/>
          </a:p>
          <a:p>
            <a:r>
              <a:rPr lang="en-US" dirty="0"/>
              <a:t>Students: </a:t>
            </a:r>
            <a:r>
              <a:rPr lang="en-US" dirty="0" smtClean="0"/>
              <a:t>Gao </a:t>
            </a:r>
            <a:r>
              <a:rPr lang="en-US" dirty="0" err="1" smtClean="0"/>
              <a:t>Shihuan</a:t>
            </a:r>
            <a:r>
              <a:rPr lang="en-US" dirty="0" smtClean="0"/>
              <a:t>, Sharma </a:t>
            </a:r>
            <a:r>
              <a:rPr lang="en-US" dirty="0" err="1" smtClean="0"/>
              <a:t>Abhay</a:t>
            </a:r>
            <a:r>
              <a:rPr lang="en-US" dirty="0" smtClean="0"/>
              <a:t> &amp;</a:t>
            </a:r>
            <a:r>
              <a:rPr lang="en-US" dirty="0"/>
              <a:t> </a:t>
            </a:r>
            <a:r>
              <a:rPr lang="en-US" dirty="0" err="1"/>
              <a:t>Presberg</a:t>
            </a:r>
            <a:r>
              <a:rPr lang="en-US" dirty="0"/>
              <a:t> Raphael</a:t>
            </a:r>
          </a:p>
          <a:p>
            <a:r>
              <a:rPr lang="en-US" dirty="0"/>
              <a:t>Date: </a:t>
            </a:r>
            <a:r>
              <a:rPr lang="en-US" dirty="0" smtClean="0"/>
              <a:t>05/01</a:t>
            </a:r>
            <a:r>
              <a:rPr lang="en-US" dirty="0" smtClean="0"/>
              <a:t>/2018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re 3"/>
          <p:cNvSpPr>
            <a:spLocks noGrp="1"/>
          </p:cNvSpPr>
          <p:nvPr>
            <p:ph type="title"/>
          </p:nvPr>
        </p:nvSpPr>
        <p:spPr>
          <a:xfrm>
            <a:off x="227013" y="418353"/>
            <a:ext cx="7303340" cy="535863"/>
          </a:xfrm>
        </p:spPr>
        <p:txBody>
          <a:bodyPr/>
          <a:lstStyle/>
          <a:p>
            <a:r>
              <a:rPr lang="fr-FR" dirty="0" smtClean="0"/>
              <a:t>Background and Motivation</a:t>
            </a:r>
            <a:endParaRPr lang="fr-FR" dirty="0"/>
          </a:p>
        </p:txBody>
      </p:sp>
      <p:sp>
        <p:nvSpPr>
          <p:cNvPr id="7" name="Espace réservé du texte 1"/>
          <p:cNvSpPr>
            <a:spLocks noGrp="1"/>
          </p:cNvSpPr>
          <p:nvPr>
            <p:ph type="body" sz="quarter" idx="12"/>
          </p:nvPr>
        </p:nvSpPr>
        <p:spPr>
          <a:xfrm>
            <a:off x="227013" y="1570498"/>
            <a:ext cx="5699654" cy="3503308"/>
          </a:xfrm>
        </p:spPr>
        <p:txBody>
          <a:bodyPr/>
          <a:lstStyle/>
          <a:p>
            <a:pPr fontAlgn="base"/>
            <a:r>
              <a:rPr lang="en-US" dirty="0" smtClean="0"/>
              <a:t>Hoboken Area is a hot real estate market</a:t>
            </a:r>
          </a:p>
          <a:p>
            <a:pPr lvl="1" fontAlgn="base">
              <a:buFont typeface="Wingdings" charset="2"/>
              <a:buChar char="Ø"/>
            </a:pPr>
            <a:r>
              <a:rPr lang="en-US" dirty="0" smtClean="0"/>
              <a:t>International Students after graduate</a:t>
            </a:r>
          </a:p>
          <a:p>
            <a:pPr lvl="1" fontAlgn="base">
              <a:buFont typeface="Wingdings" charset="2"/>
              <a:buChar char="Ø"/>
            </a:pPr>
            <a:r>
              <a:rPr lang="en-US" dirty="0" smtClean="0"/>
              <a:t>Office workers in new </a:t>
            </a:r>
            <a:r>
              <a:rPr lang="en-US" dirty="0" err="1" smtClean="0"/>
              <a:t>york</a:t>
            </a:r>
            <a:r>
              <a:rPr lang="en-US" dirty="0" smtClean="0"/>
              <a:t> city</a:t>
            </a:r>
          </a:p>
          <a:p>
            <a:pPr fontAlgn="base"/>
            <a:r>
              <a:rPr lang="en-US" dirty="0" smtClean="0"/>
              <a:t>Hoboken market trends indicate an increase of $133,000 (20%) in median home sales over the past year</a:t>
            </a:r>
          </a:p>
          <a:p>
            <a:pPr fontAlgn="base"/>
            <a:r>
              <a:rPr lang="en-US" dirty="0" smtClean="0"/>
              <a:t>Important life choice to buy a home place</a:t>
            </a:r>
          </a:p>
          <a:p>
            <a:pPr lvl="1" fontAlgn="base">
              <a:buFont typeface="Wingdings" charset="2"/>
              <a:buChar char="Ø"/>
            </a:pPr>
            <a:r>
              <a:rPr lang="en-US" dirty="0" smtClean="0"/>
              <a:t>Meet housing conditions</a:t>
            </a:r>
          </a:p>
          <a:p>
            <a:pPr lvl="1" fontAlgn="base">
              <a:buFont typeface="Wingdings" charset="2"/>
              <a:buChar char="Ø"/>
            </a:pPr>
            <a:r>
              <a:rPr lang="en-US" dirty="0" smtClean="0"/>
              <a:t>Financial 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88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227013" y="3409850"/>
            <a:ext cx="4242014" cy="1517456"/>
          </a:xfrm>
        </p:spPr>
        <p:txBody>
          <a:bodyPr/>
          <a:lstStyle/>
          <a:p>
            <a:r>
              <a:rPr lang="en-US" dirty="0" smtClean="0"/>
              <a:t>Over 1000 variables and 80 attributes</a:t>
            </a:r>
          </a:p>
          <a:p>
            <a:r>
              <a:rPr lang="en-US" dirty="0" smtClean="0"/>
              <a:t>Each attribute influences on the outcome of a single real estate price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Data Source</a:t>
            </a:r>
            <a:endParaRPr lang="fr-FR" dirty="0"/>
          </a:p>
        </p:txBody>
      </p:sp>
      <p:pic>
        <p:nvPicPr>
          <p:cNvPr id="1026" name="Picture 2" descr="https://lh6.googleusercontent.com/k0V6UWEG7LoWR52AacWDVvAe5qrOJq5uPKxZ59y2NGsq87kw0EnI10hOgsMRnS_NaK4ul1l0yxBOXxBWf-lntSqcaVlIAqnnUViYZyfyIuVaVwmxspO2o0--a3hYLLpO8bN1AbNR9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775930"/>
            <a:ext cx="8694570" cy="987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27013" y="1129599"/>
            <a:ext cx="57572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Hoboken real estate prices information from </a:t>
            </a:r>
            <a:r>
              <a:rPr lang="en-US" dirty="0" err="1" smtClean="0"/>
              <a:t>Kaggle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37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 smtClean="0"/>
              <a:t>Observational study vs Experiment</a:t>
            </a:r>
            <a:endParaRPr lang="en-US" b="1" dirty="0"/>
          </a:p>
        </p:txBody>
      </p:sp>
      <p:sp>
        <p:nvSpPr>
          <p:cNvPr id="6" name="Espace réservé du texte 4"/>
          <p:cNvSpPr txBox="1">
            <a:spLocks/>
          </p:cNvSpPr>
          <p:nvPr/>
        </p:nvSpPr>
        <p:spPr>
          <a:xfrm>
            <a:off x="227013" y="3606228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 algn="l" defTabSz="457200" rtl="0" eaLnBrk="1" latinLnBrk="0" hangingPunct="1">
              <a:spcBef>
                <a:spcPts val="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7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err="1" smtClean="0"/>
              <a:t>What</a:t>
            </a:r>
            <a:r>
              <a:rPr lang="fr-FR" b="1" dirty="0" smtClean="0"/>
              <a:t> </a:t>
            </a:r>
            <a:r>
              <a:rPr lang="fr-FR" b="1" dirty="0" err="1" smtClean="0"/>
              <a:t>we</a:t>
            </a:r>
            <a:r>
              <a:rPr lang="fr-FR" b="1" dirty="0" smtClean="0"/>
              <a:t> </a:t>
            </a:r>
            <a:r>
              <a:rPr lang="fr-FR" b="1" dirty="0" err="1" smtClean="0"/>
              <a:t>did</a:t>
            </a:r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227013" y="4014288"/>
            <a:ext cx="38573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Factor analysis creation: </a:t>
            </a:r>
            <a:r>
              <a:rPr lang="en-US" sz="1200" dirty="0" smtClean="0">
                <a:latin typeface="Arial" charset="0"/>
                <a:ea typeface="Arial" charset="0"/>
                <a:cs typeface="Arial" charset="0"/>
              </a:rPr>
              <a:t>4 factors</a:t>
            </a:r>
          </a:p>
          <a:p>
            <a:pPr fontAlgn="base"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Response: the house final sales price in dataset</a:t>
            </a:r>
          </a:p>
          <a:p>
            <a:pPr fontAlgn="base"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Random factor design of 4 factors on 16 runs</a:t>
            </a:r>
          </a:p>
          <a:p>
            <a:pPr fontAlgn="base"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2 replications (32 runs in total)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Ellipse 9"/>
          <p:cNvSpPr/>
          <p:nvPr/>
        </p:nvSpPr>
        <p:spPr>
          <a:xfrm>
            <a:off x="227013" y="1518242"/>
            <a:ext cx="1313687" cy="130011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/>
              <a:t>Experiment</a:t>
            </a:r>
            <a:r>
              <a:rPr lang="fr-FR" sz="1200" dirty="0" smtClean="0"/>
              <a:t> </a:t>
            </a:r>
            <a:r>
              <a:rPr lang="fr-FR" sz="1200" dirty="0" err="1" smtClean="0"/>
              <a:t>study</a:t>
            </a:r>
            <a:endParaRPr lang="fr-FR" sz="1200" dirty="0"/>
          </a:p>
        </p:txBody>
      </p:sp>
      <p:sp>
        <p:nvSpPr>
          <p:cNvPr id="11" name="Ellipse 10"/>
          <p:cNvSpPr/>
          <p:nvPr/>
        </p:nvSpPr>
        <p:spPr>
          <a:xfrm>
            <a:off x="3115724" y="1414163"/>
            <a:ext cx="1039660" cy="1039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 smtClean="0"/>
              <a:t>Observational</a:t>
            </a:r>
            <a:endParaRPr lang="fr-FR" sz="1400" dirty="0"/>
          </a:p>
        </p:txBody>
      </p:sp>
      <p:sp>
        <p:nvSpPr>
          <p:cNvPr id="12" name="Égal 11"/>
          <p:cNvSpPr/>
          <p:nvPr/>
        </p:nvSpPr>
        <p:spPr>
          <a:xfrm>
            <a:off x="1717255" y="1729887"/>
            <a:ext cx="876822" cy="876822"/>
          </a:xfrm>
          <a:prstGeom prst="mathEqual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" name="Plus 13"/>
          <p:cNvSpPr/>
          <p:nvPr/>
        </p:nvSpPr>
        <p:spPr>
          <a:xfrm>
            <a:off x="2647245" y="2441940"/>
            <a:ext cx="513568" cy="513568"/>
          </a:xfrm>
          <a:prstGeom prst="mathPlus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/>
          <p:cNvSpPr txBox="1"/>
          <p:nvPr/>
        </p:nvSpPr>
        <p:spPr>
          <a:xfrm>
            <a:off x="3115724" y="2953596"/>
            <a:ext cx="1353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TREATMENT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4623862" y="1003424"/>
            <a:ext cx="4471267" cy="260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designed experiment applies a treatment to individuals and attempts to isolate the effects of the treatment on a response variable.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An observational study measures the characteristics of a population by studying individuals in a sample, but does not attempt to manipulate or influence the variables of interest.</a:t>
            </a:r>
            <a:endParaRPr lang="en-US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566" y="3860815"/>
            <a:ext cx="4851563" cy="181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9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Conducting</a:t>
            </a:r>
            <a:r>
              <a:rPr lang="fr-FR" dirty="0" smtClean="0"/>
              <a:t> the </a:t>
            </a:r>
            <a:r>
              <a:rPr lang="fr-FR" dirty="0" err="1" smtClean="0"/>
              <a:t>Experiment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3" y="2781414"/>
            <a:ext cx="8691562" cy="408060"/>
          </a:xfrm>
        </p:spPr>
        <p:txBody>
          <a:bodyPr/>
          <a:lstStyle/>
          <a:p>
            <a:r>
              <a:rPr lang="en-US" b="1" dirty="0"/>
              <a:t>Case with all the factors equal to the high level (1 run)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3268149"/>
            <a:ext cx="3580214" cy="1436695"/>
          </a:xfrm>
          <a:prstGeom prst="rect">
            <a:avLst/>
          </a:prstGeom>
        </p:spPr>
      </p:pic>
      <p:sp>
        <p:nvSpPr>
          <p:cNvPr id="9" name="Flèche vers la droite 8"/>
          <p:cNvSpPr/>
          <p:nvPr/>
        </p:nvSpPr>
        <p:spPr>
          <a:xfrm>
            <a:off x="4619606" y="3729472"/>
            <a:ext cx="911507" cy="52086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350"/>
          </a:p>
        </p:txBody>
      </p:sp>
      <p:sp>
        <p:nvSpPr>
          <p:cNvPr id="10" name="ZoneTexte 9"/>
          <p:cNvSpPr txBox="1"/>
          <p:nvPr/>
        </p:nvSpPr>
        <p:spPr>
          <a:xfrm>
            <a:off x="5725371" y="3323773"/>
            <a:ext cx="265747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350" dirty="0"/>
              <a:t>8 records answering the requirements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350" dirty="0"/>
              <a:t>8 different house price 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350" dirty="0"/>
              <a:t>we calculate the mean of these house prices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/>
              <p:cNvSpPr txBox="1"/>
              <p:nvPr/>
            </p:nvSpPr>
            <p:spPr>
              <a:xfrm>
                <a:off x="4619606" y="4533527"/>
                <a:ext cx="1571392" cy="4287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sz="1350" i="1">
                              <a:latin typeface="Cambria Math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fr-FR" sz="1350" i="1">
                                  <a:latin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is-IS" sz="1350" i="1">
                                      <a:latin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fr-FR" sz="1350" i="1">
                                      <a:latin typeface="Cambria Math" charset="0"/>
                                    </a:rPr>
                                    <m:t>1</m:t>
                                  </m:r>
                                  <m:r>
                                    <a:rPr lang="fr-FR" sz="1350" i="1">
                                      <a:latin typeface="Cambria Math" charset="0"/>
                                    </a:rPr>
                                    <m:t>453</m:t>
                                  </m:r>
                                </m:sub>
                                <m:sup>
                                  <m:r>
                                    <a:rPr lang="fr-FR" sz="1350" i="1">
                                      <a:latin typeface="Cambria Math" charset="0"/>
                                    </a:rPr>
                                    <m:t>1460</m:t>
                                  </m:r>
                                </m:sup>
                                <m:e>
                                  <m:r>
                                    <a:rPr lang="fr-FR" sz="1350" i="1">
                                      <a:latin typeface="Cambria Math" charset="0"/>
                                    </a:rPr>
                                    <m:t>𝐻𝑜𝑢𝑠𝑒</m:t>
                                  </m:r>
                                  <m:r>
                                    <a:rPr lang="fr-FR" sz="1350" i="1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a:rPr lang="fr-FR" sz="1350" i="1">
                                      <a:latin typeface="Cambria Math" charset="0"/>
                                    </a:rPr>
                                    <m:t>𝑝𝑟𝑖𝑐𝑒</m:t>
                                  </m:r>
                                </m:e>
                              </m:nary>
                            </m:e>
                          </m:d>
                        </m:num>
                        <m:den>
                          <m:r>
                            <a:rPr lang="fr-FR" sz="1350">
                              <a:latin typeface="Cambria Math" charset="0"/>
                            </a:rPr>
                            <m:t>8</m:t>
                          </m:r>
                        </m:den>
                      </m:f>
                    </m:oMath>
                  </m:oMathPara>
                </a14:m>
                <a:endParaRPr lang="fr-FR" sz="1350" dirty="0"/>
              </a:p>
            </p:txBody>
          </p:sp>
        </mc:Choice>
        <mc:Fallback xmlns="">
          <p:sp>
            <p:nvSpPr>
              <p:cNvPr id="11" name="ZoneTexte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9606" y="4533527"/>
                <a:ext cx="1571392" cy="42870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ZoneTexte 11"/>
          <p:cNvSpPr txBox="1"/>
          <p:nvPr/>
        </p:nvSpPr>
        <p:spPr>
          <a:xfrm>
            <a:off x="6413118" y="4493964"/>
            <a:ext cx="197524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/>
              <a:t>So the mean price of these houses is 199k$</a:t>
            </a:r>
            <a:endParaRPr lang="en-US" sz="1350" dirty="0"/>
          </a:p>
        </p:txBody>
      </p:sp>
      <p:sp>
        <p:nvSpPr>
          <p:cNvPr id="13" name="Virage 12"/>
          <p:cNvSpPr/>
          <p:nvPr/>
        </p:nvSpPr>
        <p:spPr>
          <a:xfrm flipV="1">
            <a:off x="991214" y="4866409"/>
            <a:ext cx="739379" cy="682685"/>
          </a:xfrm>
          <a:prstGeom prst="ben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3" y="1045610"/>
            <a:ext cx="8691562" cy="408060"/>
          </a:xfrm>
        </p:spPr>
        <p:txBody>
          <a:bodyPr/>
          <a:lstStyle/>
          <a:p>
            <a:r>
              <a:rPr lang="en-US" b="1" dirty="0" smtClean="0"/>
              <a:t>Split the dataset to have 2 replications</a:t>
            </a:r>
            <a:endParaRPr lang="en-US" b="1" dirty="0"/>
          </a:p>
        </p:txBody>
      </p:sp>
      <p:grpSp>
        <p:nvGrpSpPr>
          <p:cNvPr id="17" name="Grouper 16"/>
          <p:cNvGrpSpPr/>
          <p:nvPr/>
        </p:nvGrpSpPr>
        <p:grpSpPr>
          <a:xfrm>
            <a:off x="2096641" y="1164157"/>
            <a:ext cx="5304100" cy="1224748"/>
            <a:chOff x="614363" y="1971380"/>
            <a:chExt cx="6298736" cy="2300583"/>
          </a:xfrm>
        </p:grpSpPr>
        <p:sp>
          <p:nvSpPr>
            <p:cNvPr id="19" name="Rectangle à coins arrondis 18"/>
            <p:cNvSpPr/>
            <p:nvPr/>
          </p:nvSpPr>
          <p:spPr>
            <a:xfrm>
              <a:off x="614363" y="2643188"/>
              <a:ext cx="1628775" cy="162877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fr-FR" sz="1350" dirty="0"/>
                <a:t>Initial </a:t>
              </a:r>
            </a:p>
            <a:p>
              <a:pPr algn="ctr"/>
              <a:r>
                <a:rPr lang="fr-FR" sz="1350" dirty="0" err="1"/>
                <a:t>Dataset</a:t>
              </a:r>
              <a:endParaRPr lang="fr-FR" sz="1350" dirty="0"/>
            </a:p>
          </p:txBody>
        </p:sp>
        <p:grpSp>
          <p:nvGrpSpPr>
            <p:cNvPr id="20" name="Grouper 19"/>
            <p:cNvGrpSpPr/>
            <p:nvPr/>
          </p:nvGrpSpPr>
          <p:grpSpPr>
            <a:xfrm>
              <a:off x="2700338" y="2831585"/>
              <a:ext cx="1407996" cy="1255712"/>
              <a:chOff x="2600325" y="3016251"/>
              <a:chExt cx="1407996" cy="1255712"/>
            </a:xfrm>
            <a:solidFill>
              <a:srgbClr val="FF0000"/>
            </a:solidFill>
          </p:grpSpPr>
          <p:sp>
            <p:nvSpPr>
              <p:cNvPr id="25" name="Chevron 24"/>
              <p:cNvSpPr/>
              <p:nvPr/>
            </p:nvSpPr>
            <p:spPr>
              <a:xfrm>
                <a:off x="3193933" y="3016251"/>
                <a:ext cx="814388" cy="125571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Chevron 25"/>
              <p:cNvSpPr/>
              <p:nvPr/>
            </p:nvSpPr>
            <p:spPr>
              <a:xfrm>
                <a:off x="2600325" y="3016251"/>
                <a:ext cx="814388" cy="125571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135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" name="Grouper 20"/>
            <p:cNvGrpSpPr/>
            <p:nvPr/>
          </p:nvGrpSpPr>
          <p:grpSpPr>
            <a:xfrm>
              <a:off x="4241820" y="1971380"/>
              <a:ext cx="2671279" cy="1734395"/>
              <a:chOff x="6130150" y="1828386"/>
              <a:chExt cx="2671279" cy="1734395"/>
            </a:xfrm>
          </p:grpSpPr>
          <p:sp>
            <p:nvSpPr>
              <p:cNvPr id="22" name="Ellipse 21"/>
              <p:cNvSpPr/>
              <p:nvPr/>
            </p:nvSpPr>
            <p:spPr>
              <a:xfrm>
                <a:off x="6130150" y="2426531"/>
                <a:ext cx="572768" cy="88357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1350"/>
              </a:p>
            </p:txBody>
          </p:sp>
          <p:sp>
            <p:nvSpPr>
              <p:cNvPr id="23" name="ZoneTexte 22"/>
              <p:cNvSpPr txBox="1"/>
              <p:nvPr/>
            </p:nvSpPr>
            <p:spPr>
              <a:xfrm>
                <a:off x="6989302" y="1828386"/>
                <a:ext cx="1812127" cy="17343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350" dirty="0" smtClean="0"/>
                  <a:t>1st </a:t>
                </a:r>
                <a:r>
                  <a:rPr lang="fr-FR" sz="1350" dirty="0" err="1" smtClean="0"/>
                  <a:t>experiment</a:t>
                </a:r>
                <a:r>
                  <a:rPr lang="fr-FR" sz="1350" dirty="0" smtClean="0"/>
                  <a:t>: </a:t>
                </a:r>
                <a:r>
                  <a:rPr lang="fr-FR" sz="1350" dirty="0" err="1" smtClean="0"/>
                  <a:t>Dataset</a:t>
                </a:r>
                <a:endParaRPr lang="fr-FR" sz="1350" dirty="0"/>
              </a:p>
              <a:p>
                <a:r>
                  <a:rPr lang="fr-FR" sz="1350" dirty="0" smtClean="0"/>
                  <a:t>(50</a:t>
                </a:r>
                <a:r>
                  <a:rPr lang="fr-FR" sz="1350" dirty="0"/>
                  <a:t>% of the initial </a:t>
                </a:r>
                <a:r>
                  <a:rPr lang="fr-FR" sz="1350" dirty="0" err="1"/>
                  <a:t>dataset</a:t>
                </a:r>
                <a:r>
                  <a:rPr lang="fr-FR" sz="1350" dirty="0"/>
                  <a:t>)</a:t>
                </a:r>
              </a:p>
            </p:txBody>
          </p:sp>
          <p:cxnSp>
            <p:nvCxnSpPr>
              <p:cNvPr id="24" name="Connecteur droit avec flèche 23"/>
              <p:cNvCxnSpPr/>
              <p:nvPr/>
            </p:nvCxnSpPr>
            <p:spPr>
              <a:xfrm flipH="1">
                <a:off x="6609848" y="2290051"/>
                <a:ext cx="379454" cy="261046"/>
              </a:xfrm>
              <a:prstGeom prst="straightConnector1">
                <a:avLst/>
              </a:prstGeom>
              <a:ln w="444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7" name="Ellipse 26"/>
          <p:cNvSpPr/>
          <p:nvPr/>
        </p:nvSpPr>
        <p:spPr>
          <a:xfrm>
            <a:off x="5868681" y="2142236"/>
            <a:ext cx="482322" cy="47038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350"/>
          </a:p>
        </p:txBody>
      </p:sp>
      <p:cxnSp>
        <p:nvCxnSpPr>
          <p:cNvPr id="28" name="Connecteur droit avec flèche 27"/>
          <p:cNvCxnSpPr>
            <a:endCxn id="27" idx="6"/>
          </p:cNvCxnSpPr>
          <p:nvPr/>
        </p:nvCxnSpPr>
        <p:spPr>
          <a:xfrm flipH="1">
            <a:off x="6351003" y="2348753"/>
            <a:ext cx="435877" cy="28676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7011695" y="1875738"/>
            <a:ext cx="1525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 smtClean="0"/>
              <a:t>2nd </a:t>
            </a:r>
            <a:r>
              <a:rPr lang="fr-FR" sz="1350" dirty="0" err="1" smtClean="0"/>
              <a:t>experiment</a:t>
            </a:r>
            <a:r>
              <a:rPr lang="fr-FR" sz="1350" dirty="0" smtClean="0"/>
              <a:t>: </a:t>
            </a:r>
            <a:r>
              <a:rPr lang="fr-FR" sz="1350" dirty="0" err="1" smtClean="0"/>
              <a:t>Dataset</a:t>
            </a:r>
            <a:endParaRPr lang="fr-FR" sz="1350" dirty="0"/>
          </a:p>
          <a:p>
            <a:r>
              <a:rPr lang="fr-FR" sz="1350" dirty="0" smtClean="0"/>
              <a:t>(the </a:t>
            </a:r>
            <a:r>
              <a:rPr lang="fr-FR" sz="1350" dirty="0" err="1" smtClean="0"/>
              <a:t>other</a:t>
            </a:r>
            <a:r>
              <a:rPr lang="fr-FR" sz="1350" dirty="0" smtClean="0"/>
              <a:t> 50</a:t>
            </a:r>
            <a:r>
              <a:rPr lang="fr-FR" sz="1350" dirty="0"/>
              <a:t>% of the initial </a:t>
            </a:r>
            <a:r>
              <a:rPr lang="fr-FR" sz="1350" dirty="0" err="1"/>
              <a:t>dataset</a:t>
            </a:r>
            <a:r>
              <a:rPr lang="fr-FR" sz="1350" dirty="0"/>
              <a:t>)</a:t>
            </a:r>
          </a:p>
        </p:txBody>
      </p:sp>
      <p:graphicFrame>
        <p:nvGraphicFramePr>
          <p:cNvPr id="29" name="Tableau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05788"/>
              </p:ext>
            </p:extLst>
          </p:nvPr>
        </p:nvGraphicFramePr>
        <p:xfrm>
          <a:off x="2027359" y="5207750"/>
          <a:ext cx="6096000" cy="56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>
                          <a:solidFill>
                            <a:schemeClr val="tx1"/>
                          </a:solidFill>
                        </a:rPr>
                        <a:t>Factor</a:t>
                      </a:r>
                      <a:r>
                        <a:rPr lang="fr-FR" sz="1400" baseline="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>
                          <a:solidFill>
                            <a:schemeClr val="tx1"/>
                          </a:solidFill>
                        </a:rPr>
                        <a:t>Factor</a:t>
                      </a:r>
                      <a:r>
                        <a:rPr lang="fr-FR" sz="1400" baseline="0" dirty="0" smtClean="0">
                          <a:solidFill>
                            <a:schemeClr val="tx1"/>
                          </a:solidFill>
                        </a:rPr>
                        <a:t> 2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>
                          <a:solidFill>
                            <a:schemeClr val="tx1"/>
                          </a:solidFill>
                        </a:rPr>
                        <a:t>Factor 3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>
                          <a:solidFill>
                            <a:schemeClr val="tx1"/>
                          </a:solidFill>
                        </a:rPr>
                        <a:t>Factor 4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>
                          <a:solidFill>
                            <a:schemeClr val="tx1"/>
                          </a:solidFill>
                        </a:rPr>
                        <a:t>Response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1</a:t>
                      </a:r>
                      <a:endParaRPr lang="fr-FR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1 </a:t>
                      </a:r>
                      <a:endParaRPr lang="fr-FR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1</a:t>
                      </a:r>
                      <a:endParaRPr lang="fr-FR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1</a:t>
                      </a:r>
                      <a:endParaRPr lang="fr-FR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199k</a:t>
                      </a:r>
                      <a:r>
                        <a:rPr lang="fr-FR" sz="1400" dirty="0" smtClean="0"/>
                        <a:t>$</a:t>
                      </a:r>
                      <a:endParaRPr lang="fr-FR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98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Results</a:t>
            </a:r>
            <a:r>
              <a:rPr lang="fr-FR" dirty="0" smtClean="0"/>
              <a:t>: sales </a:t>
            </a:r>
            <a:r>
              <a:rPr lang="fr-FR" dirty="0" err="1" smtClean="0"/>
              <a:t>price</a:t>
            </a:r>
            <a:endParaRPr lang="fr-FR" dirty="0"/>
          </a:p>
        </p:txBody>
      </p:sp>
      <p:pic>
        <p:nvPicPr>
          <p:cNvPr id="4098" name="Picture 2" descr="https://lh4.googleusercontent.com/ot3W53lSqASp5c5qEW7tRxBmhLDf6TbdI9xsoDP8hfJiDjmX9mqROXTXvYSEdWR7q-8Osg_15NYd-mgC1jH7O-oWqcMwDXM614jmvjW2painu1UTgo-OUxHYabGBJfsT9XOJMbS9TJ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98" y="1715748"/>
            <a:ext cx="4105765" cy="2023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4.googleusercontent.com/C0q9jysYOO_zCZkz5aqIDbvtqaH2UTcK1fnTZyd5GH91ynFSaSJtboxEyC9F9po7hDb3uF-wAQTtOMnyXoVzLtBctRv2Er9S78veprkc2bnCBtd5Y0DeeJgUf7eivjf_OwgKf9hnV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759" y="1715749"/>
            <a:ext cx="4038903" cy="202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973261" y="1261924"/>
            <a:ext cx="262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1st </a:t>
            </a:r>
            <a:r>
              <a:rPr lang="fr-FR" dirty="0" err="1" smtClean="0"/>
              <a:t>replication</a:t>
            </a:r>
            <a:r>
              <a:rPr lang="fr-FR" dirty="0" smtClean="0"/>
              <a:t> </a:t>
            </a:r>
            <a:r>
              <a:rPr lang="fr-FR" dirty="0" smtClean="0">
                <a:sym typeface="Wingdings"/>
              </a:rPr>
              <a:t> 16 </a:t>
            </a:r>
            <a:r>
              <a:rPr lang="fr-FR" dirty="0" err="1" smtClean="0">
                <a:sym typeface="Wingdings"/>
              </a:rPr>
              <a:t>runs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5524933" y="1268046"/>
            <a:ext cx="27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2nd </a:t>
            </a:r>
            <a:r>
              <a:rPr lang="fr-FR" dirty="0" err="1" smtClean="0"/>
              <a:t>replication</a:t>
            </a:r>
            <a:r>
              <a:rPr lang="fr-FR" dirty="0" smtClean="0"/>
              <a:t> </a:t>
            </a:r>
            <a:r>
              <a:rPr lang="fr-FR" dirty="0" smtClean="0">
                <a:sym typeface="Wingdings"/>
              </a:rPr>
              <a:t> 16 </a:t>
            </a:r>
            <a:r>
              <a:rPr lang="fr-FR" dirty="0" err="1" smtClean="0">
                <a:sym typeface="Wingdings"/>
              </a:rPr>
              <a:t>runs</a:t>
            </a:r>
            <a:r>
              <a:rPr lang="fr-FR" dirty="0" smtClean="0"/>
              <a:t> 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ZoneTexte 6"/>
              <p:cNvSpPr txBox="1"/>
              <p:nvPr/>
            </p:nvSpPr>
            <p:spPr>
              <a:xfrm>
                <a:off x="973261" y="3996547"/>
                <a:ext cx="7079324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fr-FR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fr-FR" b="0" i="1" smtClean="0">
                            <a:latin typeface="Cambria Math" charset="0"/>
                          </a:rPr>
                          <m:t>4</m:t>
                        </m:r>
                      </m:sup>
                    </m:sSup>
                    <m:r>
                      <a:rPr lang="fr-FR" b="0" i="1" smtClean="0">
                        <a:latin typeface="Cambria Math" charset="0"/>
                      </a:rPr>
                      <m:t>=16</m:t>
                    </m:r>
                  </m:oMath>
                </a14:m>
                <a:r>
                  <a:rPr lang="en-US" dirty="0" smtClean="0"/>
                  <a:t> runs</a:t>
                </a: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As </a:t>
                </a:r>
                <a:r>
                  <a:rPr lang="en-US" dirty="0" smtClean="0"/>
                  <a:t>we can see, for the same combinations, we have </a:t>
                </a:r>
                <a:r>
                  <a:rPr lang="en-US" dirty="0" smtClean="0"/>
                  <a:t>different </a:t>
                </a:r>
                <a:r>
                  <a:rPr lang="en-US" dirty="0" smtClean="0"/>
                  <a:t>response in the two experiments</a:t>
                </a:r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The standard order is also changing due to the differences in the responses </a:t>
                </a:r>
              </a:p>
              <a:p>
                <a:r>
                  <a:rPr lang="en-US" dirty="0" smtClean="0">
                    <a:sym typeface="Wingdings"/>
                  </a:rPr>
                  <a:t>Example: </a:t>
                </a:r>
              </a:p>
              <a:p>
                <a:pPr marL="285750" indent="-285750">
                  <a:buFont typeface="Wingdings" charset="2"/>
                  <a:buChar char="Ø"/>
                </a:pPr>
                <a:r>
                  <a:rPr lang="en-US" dirty="0" smtClean="0">
                    <a:sym typeface="Wingdings"/>
                  </a:rPr>
                  <a:t>For the first replication, the response order is 11, 15, 7…</a:t>
                </a:r>
              </a:p>
              <a:p>
                <a:pPr marL="285750" indent="-285750">
                  <a:buFont typeface="Wingdings" charset="2"/>
                  <a:buChar char="Ø"/>
                </a:pPr>
                <a:r>
                  <a:rPr lang="en-US" dirty="0" smtClean="0">
                    <a:sym typeface="Wingdings"/>
                  </a:rPr>
                  <a:t>For the second replication , the response replication is 12, 16, 14…</a:t>
                </a:r>
              </a:p>
              <a:p>
                <a:endParaRPr lang="en-US" dirty="0" smtClean="0"/>
              </a:p>
            </p:txBody>
          </p:sp>
        </mc:Choice>
        <mc:Fallback>
          <p:sp>
            <p:nvSpPr>
              <p:cNvPr id="7" name="ZoneTexte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3261" y="3996547"/>
                <a:ext cx="7079324" cy="2585323"/>
              </a:xfrm>
              <a:prstGeom prst="rect">
                <a:avLst/>
              </a:prstGeom>
              <a:blipFill rotWithShape="0">
                <a:blip r:embed="rId4"/>
                <a:stretch>
                  <a:fillRect l="-775" t="-1415" r="-25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50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Full </a:t>
            </a:r>
            <a:r>
              <a:rPr lang="fr-FR" dirty="0" err="1" smtClean="0"/>
              <a:t>Factorial</a:t>
            </a:r>
            <a:r>
              <a:rPr lang="fr-FR" dirty="0" smtClean="0"/>
              <a:t> Design</a:t>
            </a:r>
            <a:endParaRPr lang="fr-FR" dirty="0"/>
          </a:p>
        </p:txBody>
      </p:sp>
      <p:pic>
        <p:nvPicPr>
          <p:cNvPr id="5122" name="Picture 2" descr="https://lh4.googleusercontent.com/pJSMsF-x6xh2VmDIDt_eNp8v1eEGvkOhseGtVEexL93ofK-Gjf3cgzfJl2KAKyjituFSlhng97t2nA3hZL2wPj_nZuxQlIV4YUvrJI0nN1CuaJlJI7Av5Jrt_8Bk4jhAxXewYhJlu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954216"/>
            <a:ext cx="7232220" cy="357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/>
              <p:cNvSpPr txBox="1"/>
              <p:nvPr/>
            </p:nvSpPr>
            <p:spPr>
              <a:xfrm>
                <a:off x="1730693" y="4905077"/>
                <a:ext cx="4692375" cy="1738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We manually calculated each factor main effect:</a:t>
                </a:r>
              </a:p>
              <a:p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fr-FR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b="0" i="1" smtClean="0">
                                      <a:latin typeface="Cambria Math" charset="0"/>
                                    </a:rPr>
                                    <m:t>𝑟𝑒𝑠𝑝𝑜𝑛𝑠𝑒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fr-FR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fr-FR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  <m:r>
                                    <a:rPr lang="fr-FR" b="0" i="1" smtClean="0">
                                      <a:latin typeface="Cambria Math" charset="0"/>
                                    </a:rPr>
                                    <m:t>∗</m:t>
                                  </m:r>
                                  <m:r>
                                    <a:rPr lang="fr-FR" b="0" i="1" smtClean="0">
                                      <a:latin typeface="Cambria Math" charset="0"/>
                                    </a:rPr>
                                    <m:t>𝑓𝑎𝑐𝑡𝑜𝑟𝑅𝑢𝑛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fr-FR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fr-FR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fr-FR" b="0" i="0" smtClean="0">
                              <a:latin typeface="Cambria Math" charset="0"/>
                            </a:rPr>
                            <m:t>16</m:t>
                          </m:r>
                        </m:den>
                      </m:f>
                    </m:oMath>
                  </m:oMathPara>
                </a14:m>
                <a:endParaRPr lang="fr-FR" b="0" dirty="0" smtClean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ZoneTexte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0693" y="4905077"/>
                <a:ext cx="4692375" cy="1738425"/>
              </a:xfrm>
              <a:prstGeom prst="rect">
                <a:avLst/>
              </a:prstGeom>
              <a:blipFill rotWithShape="0">
                <a:blip r:embed="rId3"/>
                <a:stretch>
                  <a:fillRect l="-1169" t="-2105" r="-39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621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Half Normal Plot</a:t>
            </a:r>
            <a:endParaRPr lang="en-US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227013" y="2961915"/>
            <a:ext cx="3593425" cy="408060"/>
          </a:xfrm>
        </p:spPr>
        <p:txBody>
          <a:bodyPr/>
          <a:lstStyle/>
          <a:p>
            <a:r>
              <a:rPr lang="en-US" b="1" dirty="0" smtClean="0"/>
              <a:t>Analysis</a:t>
            </a:r>
            <a:endParaRPr lang="en-US" b="1" dirty="0"/>
          </a:p>
        </p:txBody>
      </p:sp>
      <p:pic>
        <p:nvPicPr>
          <p:cNvPr id="8194" name="Picture 2" descr="https://lh6.googleusercontent.com/42nMiigF1LuzEWb1BlAASlsk5Qd0OBkbqk5-cNp5J-I4jqPdpiPCVJ3h5lrLLMDfqk1pPUIqhlHvaIw2pAcpPpKdTIzpYWIsUkV2rMLEFh6dCOcq-RM7PatZ32Eyoq4FU09XeEcwAP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438" y="1256468"/>
            <a:ext cx="4534465" cy="4089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27013" y="1559166"/>
            <a:ext cx="31905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half normal plot </a:t>
            </a:r>
            <a:r>
              <a:rPr lang="en-US" dirty="0" smtClean="0"/>
              <a:t>is used </a:t>
            </a:r>
            <a:r>
              <a:rPr lang="en-US" dirty="0" smtClean="0"/>
              <a:t>for grouping of factors into 2 categories: important &amp; not important</a:t>
            </a:r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227013" y="3415397"/>
            <a:ext cx="37324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can see here that only 5 factors are </a:t>
            </a:r>
            <a:r>
              <a:rPr lang="en-US" dirty="0" smtClean="0"/>
              <a:t>significant: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Above the blue line </a:t>
            </a:r>
            <a:r>
              <a:rPr lang="en-US" dirty="0" smtClean="0">
                <a:sym typeface="Wingdings"/>
              </a:rPr>
              <a:t> significant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Very c</a:t>
            </a:r>
            <a:r>
              <a:rPr lang="en-US" dirty="0" smtClean="0">
                <a:sym typeface="Wingdings"/>
              </a:rPr>
              <a:t>lose </a:t>
            </a:r>
            <a:r>
              <a:rPr lang="en-US" dirty="0" smtClean="0">
                <a:sym typeface="Wingdings"/>
              </a:rPr>
              <a:t>to the blue line  not </a:t>
            </a:r>
            <a:r>
              <a:rPr lang="en-US" dirty="0" smtClean="0">
                <a:sym typeface="Wingdings"/>
              </a:rPr>
              <a:t>significant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06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Pareto Plot </a:t>
            </a:r>
            <a:r>
              <a:rPr lang="fr-FR" dirty="0" err="1" smtClean="0"/>
              <a:t>Estimate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 smtClean="0"/>
              <a:t>Significant effect</a:t>
            </a:r>
            <a:endParaRPr lang="en-US" b="1" dirty="0"/>
          </a:p>
        </p:txBody>
      </p:sp>
      <p:sp>
        <p:nvSpPr>
          <p:cNvPr id="11" name="ZoneTexte 10"/>
          <p:cNvSpPr txBox="1"/>
          <p:nvPr/>
        </p:nvSpPr>
        <p:spPr>
          <a:xfrm>
            <a:off x="220700" y="4692800"/>
            <a:ext cx="51513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Our significant </a:t>
            </a:r>
            <a:r>
              <a:rPr lang="en-US" dirty="0" smtClean="0"/>
              <a:t>effects are</a:t>
            </a:r>
            <a:r>
              <a:rPr lang="en-US" dirty="0" smtClean="0"/>
              <a:t>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Factor A </a:t>
            </a:r>
            <a:r>
              <a:rPr lang="en-US" dirty="0" smtClean="0">
                <a:sym typeface="Wingdings"/>
              </a:rPr>
              <a:t> Lot Area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Factor C </a:t>
            </a:r>
            <a:r>
              <a:rPr lang="en-US" dirty="0" smtClean="0">
                <a:sym typeface="Wingdings"/>
              </a:rPr>
              <a:t> Condition1 (close to main road or no)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Factor D  Heating condition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Factor CD  Condition1*</a:t>
            </a:r>
            <a:r>
              <a:rPr lang="en-US" dirty="0" err="1" smtClean="0">
                <a:sym typeface="Wingdings"/>
              </a:rPr>
              <a:t>HeatingQC</a:t>
            </a:r>
            <a:endParaRPr lang="en-US" dirty="0" smtClean="0">
              <a:sym typeface="Wingdings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Factor BCD  </a:t>
            </a:r>
            <a:r>
              <a:rPr lang="en-US" dirty="0" err="1" smtClean="0">
                <a:sym typeface="Wingdings"/>
              </a:rPr>
              <a:t>YearBuilt</a:t>
            </a:r>
            <a:r>
              <a:rPr lang="en-US" dirty="0" smtClean="0">
                <a:sym typeface="Wingdings"/>
              </a:rPr>
              <a:t>* Condition1* Heating QC</a:t>
            </a:r>
            <a:endParaRPr lang="en-US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00" y="1414163"/>
            <a:ext cx="7309653" cy="327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0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38281</TotalTime>
  <Words>658</Words>
  <Application>Microsoft Macintosh PowerPoint</Application>
  <PresentationFormat>Présentation à l'écran (4:3)</PresentationFormat>
  <Paragraphs>119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9</vt:i4>
      </vt:variant>
      <vt:variant>
        <vt:lpstr>Titres des diapositives</vt:lpstr>
      </vt:variant>
      <vt:variant>
        <vt:i4>14</vt:i4>
      </vt:variant>
    </vt:vector>
  </HeadingPairs>
  <TitlesOfParts>
    <vt:vector size="29" baseType="lpstr">
      <vt:lpstr>Calibri</vt:lpstr>
      <vt:lpstr>Cambria Math</vt:lpstr>
      <vt:lpstr>Century Gothic</vt:lpstr>
      <vt:lpstr>Times New Roman</vt:lpstr>
      <vt:lpstr>Wingdings</vt:lpstr>
      <vt:lpstr>Arial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Présentation PowerPoint</vt:lpstr>
      <vt:lpstr>Background and Motivation</vt:lpstr>
      <vt:lpstr>Data Source</vt:lpstr>
      <vt:lpstr>Experiment</vt:lpstr>
      <vt:lpstr>Conducting the Experiment</vt:lpstr>
      <vt:lpstr>Results: sales price</vt:lpstr>
      <vt:lpstr>Full Factorial Design</vt:lpstr>
      <vt:lpstr>Half Normal Plot</vt:lpstr>
      <vt:lpstr>Pareto Plot Estimate</vt:lpstr>
      <vt:lpstr>Parameter Estimates</vt:lpstr>
      <vt:lpstr>Effects</vt:lpstr>
      <vt:lpstr>Residual Analysis</vt:lpstr>
      <vt:lpstr>Conclusion</vt:lpstr>
      <vt:lpstr>Présentation PowerPoint</vt:lpstr>
    </vt:vector>
  </TitlesOfParts>
  <Company>Stevens Institute of Technology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raphael presberg</cp:lastModifiedBy>
  <cp:revision>995</cp:revision>
  <cp:lastPrinted>2016-08-09T14:57:31Z</cp:lastPrinted>
  <dcterms:created xsi:type="dcterms:W3CDTF">2013-11-01T14:42:31Z</dcterms:created>
  <dcterms:modified xsi:type="dcterms:W3CDTF">2018-05-01T17:25:53Z</dcterms:modified>
</cp:coreProperties>
</file>